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2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5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2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85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3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8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7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6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6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46B8F-5E42-4902-91E1-F1C1C4B8D4D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866EC-CE32-4B16-9E71-893026AA1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8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Pedigree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to determine the pattern of inheritance shown in a pedigree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08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possible patterns of inheritance for the example pedigree are </a:t>
            </a:r>
            <a:r>
              <a:rPr lang="en-US" dirty="0" smtClean="0">
                <a:solidFill>
                  <a:srgbClr val="0070C0"/>
                </a:solidFill>
              </a:rPr>
              <a:t>autosomal recessive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x-linked recessive</a:t>
            </a:r>
            <a:r>
              <a:rPr lang="en-US" dirty="0" smtClean="0"/>
              <a:t>. We would have to see more of the pedigree to know which one is correct!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55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you should use…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Assign your alleles for a particular pattern of </a:t>
            </a:r>
            <a:r>
              <a:rPr lang="en-US" dirty="0" smtClean="0"/>
              <a:t>inheritance</a:t>
            </a:r>
            <a:endParaRPr lang="en-US" dirty="0"/>
          </a:p>
          <a:p>
            <a:pPr lvl="0"/>
            <a:r>
              <a:rPr lang="en-US" dirty="0"/>
              <a:t>Write the genotypes that would correspond to each individual on the pedigree for the chosen pattern of inheritance</a:t>
            </a:r>
          </a:p>
          <a:p>
            <a:pPr lvl="0"/>
            <a:r>
              <a:rPr lang="en-US" dirty="0"/>
              <a:t>If all the genotypes “work,” this is the correct pattern of inheritance.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1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Patterns of Inheritance: Alleles, Genotypes, and Phenotypes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55386"/>
              </p:ext>
            </p:extLst>
          </p:nvPr>
        </p:nvGraphicFramePr>
        <p:xfrm>
          <a:off x="609600" y="1523999"/>
          <a:ext cx="8077201" cy="503097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477461"/>
                <a:gridCol w="2545336"/>
                <a:gridCol w="3054404"/>
              </a:tblGrid>
              <a:tr h="484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Pattern of Inheritance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Alleles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Possible Genotypes and Associated Phenotypes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Autosomal Dominant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Autosomal Recessive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 = trait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aa = trait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Sex-linked Dominant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X</a:t>
                      </a:r>
                      <a:r>
                        <a:rPr lang="en-US" sz="1600" baseline="30000">
                          <a:effectLst/>
                        </a:rPr>
                        <a:t>A </a:t>
                      </a:r>
                      <a:r>
                        <a:rPr lang="en-US" sz="1600">
                          <a:effectLst/>
                        </a:rPr>
                        <a:t> = female,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female,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X</a:t>
                      </a:r>
                      <a:r>
                        <a:rPr lang="en-US" sz="1600" baseline="30000">
                          <a:effectLst/>
                        </a:rPr>
                        <a:t>a </a:t>
                      </a:r>
                      <a:r>
                        <a:rPr lang="en-US" sz="1600">
                          <a:effectLst/>
                        </a:rPr>
                        <a:t> = female,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Y = 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Y = male, normal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Sex-linked Recessive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r>
                        <a:rPr lang="en-US" sz="1600" baseline="30000">
                          <a:effectLst/>
                        </a:rPr>
                        <a:t>a</a:t>
                      </a:r>
                      <a:r>
                        <a:rPr lang="en-US" sz="1600">
                          <a:effectLst/>
                        </a:rPr>
                        <a:t> = trait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r>
                        <a:rPr lang="en-US" sz="1600" baseline="30000" dirty="0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baseline="3000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 = female,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r>
                        <a:rPr lang="en-US" sz="1600" baseline="30000" dirty="0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= female,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baseline="3000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 = female, trait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r>
                        <a:rPr lang="en-US" sz="1600" baseline="30000" dirty="0">
                          <a:effectLst/>
                        </a:rPr>
                        <a:t>A</a:t>
                      </a:r>
                      <a:r>
                        <a:rPr lang="en-US" sz="1600" dirty="0">
                          <a:effectLst/>
                        </a:rPr>
                        <a:t>Y = male, normal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X</a:t>
                      </a:r>
                      <a:r>
                        <a:rPr lang="en-US" sz="1600" baseline="30000" dirty="0" err="1">
                          <a:effectLst/>
                        </a:rPr>
                        <a:t>a</a:t>
                      </a:r>
                      <a:r>
                        <a:rPr lang="en-US" sz="1600" dirty="0" err="1">
                          <a:effectLst/>
                        </a:rPr>
                        <a:t>Y</a:t>
                      </a:r>
                      <a:r>
                        <a:rPr lang="en-US" sz="1600" dirty="0">
                          <a:effectLst/>
                        </a:rPr>
                        <a:t> = male, trait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1834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Pedigree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9" y="20574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339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#1: Autosomal Dominant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09" y="1676400"/>
            <a:ext cx="7248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333" y="37338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415834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412568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02501" y="5679621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r>
              <a:rPr lang="en-US" b="1" dirty="0" smtClean="0">
                <a:solidFill>
                  <a:srgbClr val="FF0000"/>
                </a:solidFill>
              </a:rPr>
              <a:t> or 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5679621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1229" y="5679621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800" y="5679621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348273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52600" y="4948437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84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#2: Autosomal Recessive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981200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472418"/>
            <a:ext cx="7172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733799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415834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1109" y="5686424"/>
            <a:ext cx="74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20566" y="5657848"/>
            <a:ext cx="74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43155" y="5661929"/>
            <a:ext cx="74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AA or </a:t>
            </a:r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5229" y="569731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457" y="4066010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8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#3: Sex-Linked Dominant (aka X-Linked Dominant)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756126"/>
            <a:ext cx="71818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2" y="42672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7600" y="621943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5562" y="621904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46171" y="621904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2637" y="621982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4348273"/>
            <a:ext cx="1600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74371" y="5432020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498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#4: Sex-Linked Recessive (aka X-Linked Recessive)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232251"/>
            <a:ext cx="7153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56126"/>
            <a:ext cx="7143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2" y="4267200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718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2029" y="621982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5562" y="621943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7829" y="6219434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or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6234402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30000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 or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A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baseline="30000" dirty="0" err="1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7457" y="4371201"/>
            <a:ext cx="160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This pattern of inheritance does work!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5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Trying Out Pattern of Inheritance #5: </a:t>
            </a:r>
            <a:br>
              <a:rPr lang="en-US" dirty="0" smtClean="0"/>
            </a:br>
            <a:r>
              <a:rPr lang="en-US" dirty="0" smtClean="0"/>
              <a:t>Y-Linked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36345"/>
            <a:ext cx="39528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1884" y="2564187"/>
            <a:ext cx="2460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Impossible: This pattern of inheritance doesn’t work!  If a son displays the trait, the father must display the trait as well because Y-linked traits are passed from father to son.  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45267" y="3718349"/>
            <a:ext cx="864733" cy="2331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43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383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Example Pedigree Analysis</vt:lpstr>
      <vt:lpstr>Steps you should use…</vt:lpstr>
      <vt:lpstr>Patterns of Inheritance: Alleles, Genotypes, and Phenotypes</vt:lpstr>
      <vt:lpstr>Example Pedigree</vt:lpstr>
      <vt:lpstr>Trying Out Pattern Of Inheritance #1: Autosomal Dominant </vt:lpstr>
      <vt:lpstr>Trying Out Pattern Of Inheritance #2: Autosomal Recessive</vt:lpstr>
      <vt:lpstr>Trying Out Pattern of Inheritance #3: Sex-Linked Dominant (aka X-Linked Dominant)</vt:lpstr>
      <vt:lpstr>Trying Out Pattern Of Inheritance #4: Sex-Linked Recessive (aka X-Linked Recessive)</vt:lpstr>
      <vt:lpstr>Trying Out Pattern of Inheritance #5:  Y-Linked </vt:lpstr>
      <vt:lpstr>Final Answer</vt:lpstr>
    </vt:vector>
  </TitlesOfParts>
  <Company>Prince William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Pedigree Analysis</dc:title>
  <dc:creator>PWCS Users</dc:creator>
  <cp:lastModifiedBy>PWCS Users</cp:lastModifiedBy>
  <cp:revision>2</cp:revision>
  <dcterms:created xsi:type="dcterms:W3CDTF">2015-03-09T14:42:53Z</dcterms:created>
  <dcterms:modified xsi:type="dcterms:W3CDTF">2015-03-09T15:02:33Z</dcterms:modified>
</cp:coreProperties>
</file>